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69" r:id="rId6"/>
    <p:sldId id="275" r:id="rId7"/>
    <p:sldId id="263" r:id="rId8"/>
    <p:sldId id="262" r:id="rId9"/>
    <p:sldId id="274" r:id="rId10"/>
    <p:sldId id="276" r:id="rId11"/>
    <p:sldId id="284" r:id="rId12"/>
    <p:sldId id="273" r:id="rId13"/>
    <p:sldId id="277" r:id="rId14"/>
    <p:sldId id="278" r:id="rId15"/>
    <p:sldId id="267" r:id="rId16"/>
    <p:sldId id="266" r:id="rId17"/>
    <p:sldId id="268" r:id="rId18"/>
    <p:sldId id="282" r:id="rId19"/>
    <p:sldId id="283" r:id="rId20"/>
  </p:sldIdLst>
  <p:sldSz cx="12192000" cy="6858000"/>
  <p:notesSz cx="6858000" cy="9144000"/>
  <p:embeddedFontLst>
    <p:embeddedFont>
      <p:font typeface="맑은 고딕" pitchFamily="50" charset="-127"/>
      <p:regular r:id="rId21"/>
      <p:bold r:id="rId22"/>
    </p:embeddedFont>
    <p:embeddedFont>
      <p:font typeface="한국외대체 L" pitchFamily="18" charset="-127"/>
      <p:regular r:id="rId23"/>
    </p:embeddedFont>
    <p:embeddedFont>
      <p:font typeface="Yoon 윤고딕 520_TT" pitchFamily="18" charset="-127"/>
      <p:regular r:id="rId24"/>
    </p:embeddedFont>
    <p:embeddedFont>
      <p:font typeface="Yoon 윤고딕 530_TT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107" autoAdjust="0"/>
    <p:restoredTop sz="94660"/>
  </p:normalViewPr>
  <p:slideViewPr>
    <p:cSldViewPr snapToGrid="0">
      <p:cViewPr varScale="1">
        <p:scale>
          <a:sx n="67" d="100"/>
          <a:sy n="67" d="100"/>
        </p:scale>
        <p:origin x="-636" y="-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3C7276-88B5-4506-849F-49BE9691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625A7A7-CEE2-4FFD-922C-84C58BE8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982421-9CEA-4809-B48A-CE3DA58C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3EBDE4-0C86-43F7-A2A7-A048F79D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9944CF4-C16F-48E8-B19E-28F34F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361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2EE592-A10A-425F-AA91-F3EE7609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6BD9BC-3DB3-48B2-BB1B-0C6561F7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CDD5BD-A0DE-4B27-BCAC-D9B20023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D112C9-5310-4C71-9A97-ACA01885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02D35B-B98A-44BE-8785-EB97136D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3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A97DDBC-7709-4C1F-88AE-97974722E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D61CA77-03B8-46CF-BB92-95E1FEB96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62226D-DA04-46B5-A50B-ED474B57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CE6DBB-AF78-4C9E-AC09-846D8AA2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0AE922-4C33-4BD2-ADDB-150E233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825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7418ED-67C5-41E2-A9E3-77F87463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9B52872-0D1A-4E70-829B-F56CA705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D1F8D7D-4590-4C56-9F34-C545F54B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DCE363B-00D9-4BC9-B683-AE9D568E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5F8BD9-B4BB-432D-8B7D-02D8E807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01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5272CD-8339-4947-BB2F-C6F3F7FC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94C2091-EC80-45D1-B55F-D91278DE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18EE41-E650-4649-B601-FFDD4E22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A3709F-F4E4-4BED-8B70-E6F45ED2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FC84B4-09D4-4E43-906D-2D06FE57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3471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517EC0-D755-41DD-B2BA-68D796DF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D64FBB-3D1F-4F86-958F-F7F5F511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CF17A80-FAB1-4FD8-BE1E-187EB6974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A2ED68-7F7B-484B-8E29-87796ED3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F021737-A219-4869-8E51-9AB091DF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C6E81C4-A033-4429-A38E-634C822B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767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D024CB-EC26-4DD7-9D2D-EBBB269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42C53-19BE-4C73-BFD3-A9116251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398AEE7-D362-447C-8E3D-48250DF0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623634-344D-473A-B153-BA64692CD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990A83A-A1E0-45CC-B0CC-F00BCBEAD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526AA47-C290-42B0-B1FA-072721EE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57590D4-0B2D-4947-8EC4-F2028CF1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3B5F5D4-12E2-4325-B75F-4945A47D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8509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9E51FC-6E1F-4270-B48C-2D6143B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9D09365-D5BD-4464-AFBF-96D49BA0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71A7954-D75C-4335-9C5A-134647E8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0E68D34-D0E9-4750-8C46-1E56D71F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578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1F7A132-A9D4-4828-BA65-379BC734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690A687-6749-45E3-A614-E2BF561E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BB81BE-157F-47A9-89CC-56EEEB11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03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2EE7D5-75C6-456E-B6E8-33257BD3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7968B9C-50E8-4D0B-A3E9-E51B2B40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813837E-F94A-44D8-9793-16BE6A2C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6E3BA29-2FF5-410A-A46B-FECA90E3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260233C-34A8-45CB-9186-7801C9B5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7E4ED74-A71F-4FE5-977B-01B4C517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4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5FE9BF-A097-4D29-9B35-398A4F29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119CFE3-2D7C-4231-AB9E-E99AF2609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AB49F2-75AA-4878-8A38-8F3FE80D7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FB779F-91B9-455F-B170-8EADED64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446A2EE-96BC-4A0E-B470-4B3EEEEC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33C5C0-5EEC-4985-9522-6980F076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107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0D24CD4-DAE2-4F26-80E2-4139C055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64DDCB-6075-4BB0-92F1-09750167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17C5A4-B8C9-4AB6-B758-E8CABF04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42425-83C7-48BF-B869-4C15B0338BF7}" type="datetimeFigureOut">
              <a:rPr lang="ko-KR" altLang="en-US" smtClean="0"/>
              <a:pPr/>
              <a:t>2019-07-15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BDAEF8-8884-4C69-9BB3-9162E9C4C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390DCA-4A5C-4832-98F1-A0AEDE7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332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A122E9D-821B-44C8-8766-64D2BD395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70F3534-9ED2-4D56-A2A6-02F8A8BEB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xmlns="" id="{DD828192-6F83-418C-AB2A-2AD31335B565}"/>
              </a:ext>
            </a:extLst>
          </p:cNvPr>
          <p:cNvSpPr/>
          <p:nvPr/>
        </p:nvSpPr>
        <p:spPr>
          <a:xfrm>
            <a:off x="3390312" y="513347"/>
            <a:ext cx="5725551" cy="5101390"/>
          </a:xfrm>
          <a:prstGeom prst="diamond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8FB82F4-C33A-438A-A52A-1ECE8801801A}"/>
              </a:ext>
            </a:extLst>
          </p:cNvPr>
          <p:cNvCxnSpPr/>
          <p:nvPr/>
        </p:nvCxnSpPr>
        <p:spPr>
          <a:xfrm flipV="1">
            <a:off x="4745129" y="513347"/>
            <a:ext cx="1507958" cy="137962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052A220-7DCA-478E-999E-5048EE341EED}"/>
              </a:ext>
            </a:extLst>
          </p:cNvPr>
          <p:cNvCxnSpPr/>
          <p:nvPr/>
        </p:nvCxnSpPr>
        <p:spPr>
          <a:xfrm>
            <a:off x="3390312" y="3064042"/>
            <a:ext cx="1695035" cy="1507958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6AEFAF9-70AF-44D2-A941-3A3EB9E5DA50}"/>
              </a:ext>
            </a:extLst>
          </p:cNvPr>
          <p:cNvCxnSpPr/>
          <p:nvPr/>
        </p:nvCxnSpPr>
        <p:spPr>
          <a:xfrm flipV="1">
            <a:off x="6253087" y="4211295"/>
            <a:ext cx="1576074" cy="1403442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EE07211-DA5A-4852-B034-3863171B7152}"/>
              </a:ext>
            </a:extLst>
          </p:cNvPr>
          <p:cNvCxnSpPr/>
          <p:nvPr/>
        </p:nvCxnSpPr>
        <p:spPr>
          <a:xfrm flipH="1" flipV="1">
            <a:off x="7555832" y="1679975"/>
            <a:ext cx="1560031" cy="138406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08C818-E0E2-4AF4-A5C2-A665C3D66829}"/>
              </a:ext>
            </a:extLst>
          </p:cNvPr>
          <p:cNvSpPr txBox="1"/>
          <p:nvPr/>
        </p:nvSpPr>
        <p:spPr>
          <a:xfrm>
            <a:off x="3236186" y="2368602"/>
            <a:ext cx="6006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tesseract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활용한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자동차 번호인식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프로젝트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# 2</a:t>
            </a:r>
          </a:p>
          <a:p>
            <a:pPr algn="ctr"/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xmlns="" id="{5429AD5F-9CC6-4CD6-97F8-10B126A66058}"/>
              </a:ext>
            </a:extLst>
          </p:cNvPr>
          <p:cNvSpPr/>
          <p:nvPr/>
        </p:nvSpPr>
        <p:spPr>
          <a:xfrm>
            <a:off x="8143954" y="3368843"/>
            <a:ext cx="6149561" cy="3489157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4967C05C-024B-4A61-A841-4CF6508780DE}"/>
              </a:ext>
            </a:extLst>
          </p:cNvPr>
          <p:cNvSpPr/>
          <p:nvPr/>
        </p:nvSpPr>
        <p:spPr>
          <a:xfrm>
            <a:off x="7190066" y="4571999"/>
            <a:ext cx="4263997" cy="2286001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E20E880-E09F-4B28-B0B6-06768EDB9B70}"/>
              </a:ext>
            </a:extLst>
          </p:cNvPr>
          <p:cNvCxnSpPr>
            <a:stCxn id="13" idx="2"/>
            <a:endCxn id="13" idx="0"/>
          </p:cNvCxnSpPr>
          <p:nvPr/>
        </p:nvCxnSpPr>
        <p:spPr>
          <a:xfrm flipV="1">
            <a:off x="7190066" y="4571999"/>
            <a:ext cx="2131999" cy="228600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E1C1919-EBAB-4C08-99F8-4B09A1A4D79B}"/>
              </a:ext>
            </a:extLst>
          </p:cNvPr>
          <p:cNvCxnSpPr>
            <a:endCxn id="12" idx="0"/>
          </p:cNvCxnSpPr>
          <p:nvPr/>
        </p:nvCxnSpPr>
        <p:spPr>
          <a:xfrm flipV="1">
            <a:off x="8143954" y="3368843"/>
            <a:ext cx="3074781" cy="34891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xmlns="" id="{6027DB7E-B3FD-47E9-8A5A-056C777839EF}"/>
              </a:ext>
            </a:extLst>
          </p:cNvPr>
          <p:cNvSpPr/>
          <p:nvPr/>
        </p:nvSpPr>
        <p:spPr>
          <a:xfrm rot="10800000">
            <a:off x="-2358320" y="0"/>
            <a:ext cx="6149561" cy="3489157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2A1DBE56-96C5-4605-B546-E4926235561D}"/>
              </a:ext>
            </a:extLst>
          </p:cNvPr>
          <p:cNvSpPr/>
          <p:nvPr/>
        </p:nvSpPr>
        <p:spPr>
          <a:xfrm rot="10800000">
            <a:off x="481132" y="0"/>
            <a:ext cx="4263997" cy="2286001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7D09BBC-3736-4403-8F23-52A347BAF392}"/>
              </a:ext>
            </a:extLst>
          </p:cNvPr>
          <p:cNvCxnSpPr>
            <a:stCxn id="17" idx="2"/>
            <a:endCxn id="17" idx="0"/>
          </p:cNvCxnSpPr>
          <p:nvPr/>
        </p:nvCxnSpPr>
        <p:spPr>
          <a:xfrm rot="10800000" flipV="1">
            <a:off x="2613130" y="0"/>
            <a:ext cx="2131999" cy="228600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16633CF4-F8F0-48F0-A1E4-AF1CA376C1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460" y="-13648"/>
            <a:ext cx="3074781" cy="34891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EC5C29-6A86-43B5-A40C-CA5FFEAFF003}"/>
              </a:ext>
            </a:extLst>
          </p:cNvPr>
          <p:cNvSpPr txBox="1"/>
          <p:nvPr/>
        </p:nvSpPr>
        <p:spPr>
          <a:xfrm>
            <a:off x="7829161" y="240632"/>
            <a:ext cx="4090123" cy="38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530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xmlns="" id="{D99C243D-2B94-4DCC-94F6-B765EB4C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4459" y="3561738"/>
            <a:ext cx="5297141" cy="5932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5C19E24-0D55-475F-85B2-12CCDF738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1086" y="2530802"/>
            <a:ext cx="3444689" cy="68243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246289" y="1137558"/>
            <a:ext cx="9010727" cy="478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2)  	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모델링 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tesseract OCR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을 활용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 </a:t>
            </a:r>
            <a:r>
              <a:rPr lang="en-US" altLang="ko-KR" sz="1400" dirty="0" err="1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Tesseract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-OCR 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사용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Malgun Gothic Semilight" panose="020B0502040204020203" pitchFamily="34" charset="-127"/>
                <a:sym typeface="Wingdings" pitchFamily="2" charset="2"/>
              </a:rPr>
              <a:t>      </a:t>
            </a:r>
            <a:r>
              <a:rPr lang="ko-KR" altLang="en-US" sz="1400" dirty="0" smtClean="0">
                <a:latin typeface="+mn-ea"/>
                <a:cs typeface="Malgun Gothic Semilight" panose="020B0502040204020203" pitchFamily="34" charset="-127"/>
              </a:rPr>
              <a:t>이미지 </a:t>
            </a:r>
            <a:r>
              <a:rPr lang="ko-KR" altLang="en-US" sz="1400" dirty="0" err="1" smtClean="0">
                <a:latin typeface="+mn-ea"/>
                <a:cs typeface="Malgun Gothic Semilight" panose="020B0502040204020203" pitchFamily="34" charset="-127"/>
              </a:rPr>
              <a:t>컨투어</a:t>
            </a:r>
            <a:r>
              <a:rPr lang="ko-KR" altLang="en-US" sz="1400" dirty="0" smtClean="0">
                <a:latin typeface="+mn-ea"/>
                <a:cs typeface="Malgun Gothic Semilight" panose="020B0502040204020203" pitchFamily="34" charset="-127"/>
              </a:rPr>
              <a:t> </a:t>
            </a:r>
            <a:r>
              <a:rPr lang="en-US" altLang="ko-KR" sz="1400" dirty="0" smtClean="0">
                <a:latin typeface="+mn-ea"/>
                <a:cs typeface="Malgun Gothic Semilight" panose="020B0502040204020203" pitchFamily="34" charset="-127"/>
              </a:rPr>
              <a:t>(cv2.findContours())</a:t>
            </a:r>
            <a:r>
              <a:rPr lang="ko-KR" altLang="en-US" sz="1400" dirty="0" smtClean="0">
                <a:latin typeface="+mn-ea"/>
                <a:cs typeface="Malgun Gothic Semilight" panose="020B0502040204020203" pitchFamily="34" charset="-127"/>
              </a:rPr>
              <a:t>를 활용하여 윤곽을 잡아 텍스트를 출력한다</a:t>
            </a:r>
            <a:r>
              <a:rPr lang="en-US" altLang="ko-KR" sz="1400" dirty="0" smtClean="0">
                <a:latin typeface="+mn-ea"/>
                <a:cs typeface="Malgun Gothic Semilight" panose="020B0502040204020203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1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모델링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90825" y="4224712"/>
            <a:ext cx="726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이미지로부터 텍스트를 추출하는 함수 </a:t>
            </a:r>
            <a:r>
              <a:rPr lang="en-US" altLang="ko-KR" sz="1200" dirty="0" err="1" smtClean="0">
                <a:latin typeface="Yoon 윤고딕 520_TT" pitchFamily="18" charset="-127"/>
                <a:ea typeface="Yoon 윤고딕 520_TT" pitchFamily="18" charset="-127"/>
              </a:rPr>
              <a:t>pytesseract.image_to_string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()</a:t>
            </a:r>
            <a:endParaRPr lang="ko-KR" altLang="en-US" sz="12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0350" y="3234112"/>
            <a:ext cx="726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Yoon 윤고딕 520_TT" pitchFamily="18" charset="-127"/>
                <a:ea typeface="Yoon 윤고딕 520_TT" pitchFamily="18" charset="-127"/>
              </a:rPr>
              <a:t>pytesseract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를 사용하여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, input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된 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image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를 읽어냄 </a:t>
            </a:r>
            <a:endParaRPr lang="ko-KR" altLang="en-US" sz="12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5950" y="5453063"/>
            <a:ext cx="90678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609850" y="5805862"/>
            <a:ext cx="793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이미지의 윤곽선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외형을 파악하기 위해 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cv2.RETR_EXTERNAL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을 사용하여 가장 바깥쪽 의 라인만 찾아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냄</a:t>
            </a:r>
            <a:endParaRPr lang="en-US" altLang="ko-KR" sz="12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cv2.findContours(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이진화 이미지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검색 방법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근사화 방법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)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ko-KR" altLang="en-US" sz="12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5035" y="5089550"/>
            <a:ext cx="793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이진화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 처리 후</a:t>
            </a:r>
            <a:r>
              <a:rPr lang="en-US" altLang="ko-KR" sz="1200" dirty="0" smtClean="0">
                <a:latin typeface="Yoon 윤고딕 520_TT" pitchFamily="18" charset="-127"/>
                <a:ea typeface="Yoon 윤고딕 520_TT" pitchFamily="18" charset="-127"/>
              </a:rPr>
              <a:t>, 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반전시켜 검출하려는 물체를 하얀색의 성질을 띄도록 </a:t>
            </a:r>
            <a:r>
              <a:rPr lang="ko-KR" altLang="en-US" sz="1200" dirty="0" smtClean="0">
                <a:latin typeface="Yoon 윤고딕 520_TT" pitchFamily="18" charset="-127"/>
                <a:ea typeface="Yoon 윤고딕 520_TT" pitchFamily="18" charset="-127"/>
              </a:rPr>
              <a:t>변환</a:t>
            </a:r>
            <a:endParaRPr lang="en-US" altLang="ko-KR" sz="12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6216" y="4617930"/>
            <a:ext cx="4914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912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246289" y="1137558"/>
            <a:ext cx="9010727" cy="478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2)  	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모델링 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tesseract OCR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을 활용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 </a:t>
            </a:r>
            <a:r>
              <a:rPr lang="en-US" altLang="ko-KR" sz="1400" dirty="0" err="1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Tesseract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-OCR 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사용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 smtClean="0">
                <a:latin typeface="+mn-ea"/>
                <a:cs typeface="Malgun Gothic Semilight" panose="020B0502040204020203" pitchFamily="34" charset="-127"/>
                <a:sym typeface="Wingdings" pitchFamily="2" charset="2"/>
              </a:rPr>
              <a:t>     </a:t>
            </a:r>
            <a:endParaRPr lang="en-US" altLang="ko-KR" sz="1400" dirty="0" smtClean="0">
              <a:latin typeface="+mn-ea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모델링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9925" y="2528889"/>
            <a:ext cx="5943600" cy="30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581275" y="2919787"/>
            <a:ext cx="726757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bilateral Filtering</a:t>
            </a:r>
            <a:endParaRPr lang="ko-KR" altLang="en-US" sz="1400" b="1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에지를 보존하면서 </a:t>
            </a:r>
            <a:r>
              <a:rPr lang="ko-KR" altLang="en-US" sz="1400" dirty="0" err="1" smtClean="0">
                <a:latin typeface="Yoon 윤고딕 520_TT" pitchFamily="18" charset="-127"/>
                <a:ea typeface="Yoon 윤고딕 520_TT" pitchFamily="18" charset="-127"/>
              </a:rPr>
              <a:t>노이즈를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1400" dirty="0" err="1" smtClean="0">
                <a:latin typeface="Yoon 윤고딕 520_TT" pitchFamily="18" charset="-127"/>
                <a:ea typeface="Yoon 윤고딕 520_TT" pitchFamily="18" charset="-127"/>
              </a:rPr>
              <a:t>감소시킬수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있는 방법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결과 이미지에서 </a:t>
            </a:r>
            <a:r>
              <a:rPr lang="ko-KR" altLang="en-US" sz="1400" dirty="0" err="1" smtClean="0">
                <a:latin typeface="Yoon 윤고딕 520_TT" pitchFamily="18" charset="-127"/>
                <a:ea typeface="Yoon 윤고딕 520_TT" pitchFamily="18" charset="-127"/>
              </a:rPr>
              <a:t>질감있는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부분만 </a:t>
            </a:r>
            <a:r>
              <a:rPr lang="ko-KR" altLang="en-US" sz="1400" dirty="0" err="1" smtClean="0">
                <a:latin typeface="Yoon 윤고딕 520_TT" pitchFamily="18" charset="-127"/>
                <a:ea typeface="Yoon 윤고딕 520_TT" pitchFamily="18" charset="-127"/>
              </a:rPr>
              <a:t>블러링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되고 에지 부분은 보존 됨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5076" y="4676291"/>
            <a:ext cx="2200761" cy="805912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Noise</a:t>
            </a:r>
            <a:r>
              <a:rPr lang="ko-KR" altLang="en-US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 제거 </a:t>
            </a:r>
            <a:endParaRPr lang="ko-KR" altLang="en-US" sz="1600" dirty="0">
              <a:solidFill>
                <a:schemeClr val="tx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89148" y="4676291"/>
            <a:ext cx="2200761" cy="805912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edge</a:t>
            </a:r>
            <a:r>
              <a:rPr lang="ko-KR" altLang="en-US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Gradient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크기와 방향 계산</a:t>
            </a:r>
            <a:endParaRPr lang="ko-KR" altLang="en-US" sz="1600" dirty="0">
              <a:solidFill>
                <a:schemeClr val="tx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83940" y="4666766"/>
            <a:ext cx="2200761" cy="805912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Non-maximum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Suppression</a:t>
            </a:r>
            <a:endParaRPr lang="ko-KR" altLang="en-US" sz="1600" dirty="0">
              <a:solidFill>
                <a:schemeClr val="tx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05277" y="4666766"/>
            <a:ext cx="2200761" cy="805912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Hysteresis</a:t>
            </a:r>
          </a:p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Yoon 윤고딕 520_TT" pitchFamily="18" charset="-127"/>
                <a:ea typeface="Yoon 윤고딕 520_TT" pitchFamily="18" charset="-127"/>
              </a:rPr>
              <a:t>Thresholding</a:t>
            </a:r>
            <a:endParaRPr lang="ko-KR" altLang="en-US" sz="1600" dirty="0">
              <a:solidFill>
                <a:schemeClr val="tx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095625" y="4914900"/>
            <a:ext cx="361950" cy="2952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962650" y="4914900"/>
            <a:ext cx="361950" cy="2952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8820150" y="4914900"/>
            <a:ext cx="361950" cy="2952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12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0A80638E-E180-4641-8E77-3D13DF25F59D}"/>
              </a:ext>
            </a:extLst>
          </p:cNvPr>
          <p:cNvSpPr txBox="1">
            <a:spLocks/>
          </p:cNvSpPr>
          <p:nvPr/>
        </p:nvSpPr>
        <p:spPr>
          <a:xfrm>
            <a:off x="5901092" y="1323991"/>
            <a:ext cx="5948008" cy="5029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plate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1 :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정확함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변동사항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없음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plate</a:t>
            </a: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2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정확함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변동사항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없음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" dirty="0" err="1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ㅂ</a:t>
            </a:r>
            <a:endParaRPr lang="en-US" altLang="ko-KR" sz="2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0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030" y="3779390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plate2.png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31555" y="987066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plate1.png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4" y="4133851"/>
            <a:ext cx="5443536" cy="227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1347788"/>
            <a:ext cx="5410200" cy="230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1555" y="3760340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plate4.png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31555" y="996592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plate3.png</a:t>
            </a:r>
            <a:endParaRPr lang="ko-KR" alt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9" y="1385888"/>
            <a:ext cx="4909212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A80638E-E180-4641-8E77-3D13DF25F59D}"/>
              </a:ext>
            </a:extLst>
          </p:cNvPr>
          <p:cNvSpPr txBox="1">
            <a:spLocks/>
          </p:cNvSpPr>
          <p:nvPr/>
        </p:nvSpPr>
        <p:spPr>
          <a:xfrm>
            <a:off x="5339117" y="1381141"/>
            <a:ext cx="5948008" cy="5029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plate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3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정확함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변동사항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없음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plate</a:t>
            </a: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4</a:t>
            </a: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정확함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변동사항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없음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" dirty="0" err="1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ㅂ</a:t>
            </a:r>
            <a:endParaRPr lang="en-US" altLang="ko-KR" sz="2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9" y="4143375"/>
            <a:ext cx="4900612" cy="23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FA15262-E4B3-473E-BC7E-815E74C9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1963" y="1359213"/>
            <a:ext cx="4032902" cy="2401129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363EA16-DA7C-4D55-BE27-E0FB7566A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79495" y="4230409"/>
            <a:ext cx="4126872" cy="2242309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C6240CE-4BDE-44FA-8B39-B420CFB2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882" y="4343425"/>
            <a:ext cx="3911280" cy="2096152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0A6C577-DA86-441B-96F9-69F4A6171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902" y="1401898"/>
            <a:ext cx="3875363" cy="2286098"/>
          </a:xfrm>
          <a:prstGeom prst="rect">
            <a:avLst/>
          </a:prstGeom>
        </p:spPr>
      </p:pic>
      <p:sp>
        <p:nvSpPr>
          <p:cNvPr id="20" name="화살표: 오른쪽 14">
            <a:extLst>
              <a:ext uri="{FF2B5EF4-FFF2-40B4-BE49-F238E27FC236}">
                <a16:creationId xmlns:a16="http://schemas.microsoft.com/office/drawing/2014/main" xmlns="" id="{7B2F6EBD-5C07-40CE-93B4-015F5072C051}"/>
              </a:ext>
            </a:extLst>
          </p:cNvPr>
          <p:cNvSpPr/>
          <p:nvPr/>
        </p:nvSpPr>
        <p:spPr>
          <a:xfrm>
            <a:off x="5517222" y="1787704"/>
            <a:ext cx="1095859" cy="5019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C534D8C5-91A6-450C-83EA-1634BF1420B5}"/>
              </a:ext>
            </a:extLst>
          </p:cNvPr>
          <p:cNvSpPr txBox="1">
            <a:spLocks/>
          </p:cNvSpPr>
          <p:nvPr/>
        </p:nvSpPr>
        <p:spPr>
          <a:xfrm>
            <a:off x="4569279" y="1952090"/>
            <a:ext cx="3013048" cy="2168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/>
            </a:r>
            <a:b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</a:b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모델링을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다시하여 정확도 향상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,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/>
            </a:r>
            <a:b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</a:b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하지만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여전히 추가적인 글자 생성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lvl="1" algn="ctr">
              <a:lnSpc>
                <a:spcPct val="150000"/>
              </a:lnSpc>
            </a:pPr>
            <a:endParaRPr lang="en-US" altLang="ko-KR" sz="1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 algn="ctr">
              <a:lnSpc>
                <a:spcPct val="150000"/>
              </a:lnSpc>
              <a:buFontTx/>
              <a:buChar char="-"/>
            </a:pPr>
            <a:r>
              <a:rPr lang="ko-KR" altLang="en-US" sz="100" dirty="0" err="1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ㅂ</a:t>
            </a:r>
            <a:endParaRPr lang="en-US" altLang="ko-KR" sz="1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4804" y="1089060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plate5.png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54804" y="4006920"/>
            <a:ext cx="1859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plate6.png</a:t>
            </a:r>
            <a:endParaRPr lang="ko-KR" altLang="en-US" sz="1600" dirty="0"/>
          </a:p>
        </p:txBody>
      </p:sp>
      <p:sp>
        <p:nvSpPr>
          <p:cNvPr id="31" name="화살표: 오른쪽 14">
            <a:extLst>
              <a:ext uri="{FF2B5EF4-FFF2-40B4-BE49-F238E27FC236}">
                <a16:creationId xmlns:a16="http://schemas.microsoft.com/office/drawing/2014/main" xmlns="" id="{7B2F6EBD-5C07-40CE-93B4-015F5072C051}"/>
              </a:ext>
            </a:extLst>
          </p:cNvPr>
          <p:cNvSpPr/>
          <p:nvPr/>
        </p:nvSpPr>
        <p:spPr>
          <a:xfrm>
            <a:off x="5517222" y="4828855"/>
            <a:ext cx="1095859" cy="5019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C534D8C5-91A6-450C-83EA-1634BF1420B5}"/>
              </a:ext>
            </a:extLst>
          </p:cNvPr>
          <p:cNvSpPr txBox="1">
            <a:spLocks/>
          </p:cNvSpPr>
          <p:nvPr/>
        </p:nvSpPr>
        <p:spPr>
          <a:xfrm>
            <a:off x="4569279" y="4993241"/>
            <a:ext cx="3013048" cy="2168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/>
            </a:r>
            <a:b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</a:b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모델링을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다시하여 정확도 향상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,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/>
            </a:r>
            <a:b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</a:b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하지만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여전히 추가적인 글자 생성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lvl="1" algn="ctr">
              <a:lnSpc>
                <a:spcPct val="150000"/>
              </a:lnSpc>
            </a:pPr>
            <a:endParaRPr lang="en-US" altLang="ko-KR" sz="1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800100" lvl="1" indent="-342900" algn="ctr">
              <a:lnSpc>
                <a:spcPct val="150000"/>
              </a:lnSpc>
              <a:buFontTx/>
              <a:buChar char="-"/>
            </a:pPr>
            <a:r>
              <a:rPr lang="ko-KR" altLang="en-US" sz="100" dirty="0" err="1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ㅂ</a:t>
            </a:r>
            <a:endParaRPr lang="en-US" altLang="ko-KR" sz="1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9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3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1663849"/>
            <a:ext cx="3708786" cy="217472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2889" y="1654324"/>
            <a:ext cx="3983335" cy="217917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3184" y="1658981"/>
            <a:ext cx="4098963" cy="223674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129" y="4410075"/>
            <a:ext cx="3894064" cy="202882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0064" y="4410075"/>
            <a:ext cx="3763138" cy="201119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0985" y="4392552"/>
            <a:ext cx="4008722" cy="197967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2554" y="1334464"/>
            <a:ext cx="299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plate_backgrnd1.png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52079" y="4039564"/>
            <a:ext cx="299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plate_backgrnd2.png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166D6B6-61C3-427F-95C6-409592D9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7898" y="1246306"/>
            <a:ext cx="3152651" cy="26680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B3B1BE4-1F83-44E3-A816-B3F9D0C18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2850" y="1130074"/>
            <a:ext cx="3473644" cy="2813276"/>
          </a:xfrm>
          <a:prstGeom prst="rect">
            <a:avLst/>
          </a:prstGeom>
        </p:spPr>
      </p:pic>
      <p:pic>
        <p:nvPicPr>
          <p:cNvPr id="20" name="그림 19" descr="전자기기, 스크린샷이(가) 표시된 사진&#10;&#10;자동 생성된 설명">
            <a:extLst>
              <a:ext uri="{FF2B5EF4-FFF2-40B4-BE49-F238E27FC236}">
                <a16:creationId xmlns:a16="http://schemas.microsoft.com/office/drawing/2014/main" xmlns="" id="{8AE4B0F3-321A-4E77-9621-F64C4833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7425" y="4288053"/>
            <a:ext cx="3228850" cy="2454125"/>
          </a:xfrm>
          <a:prstGeom prst="rect">
            <a:avLst/>
          </a:prstGeom>
        </p:spPr>
      </p:pic>
      <p:pic>
        <p:nvPicPr>
          <p:cNvPr id="21" name="그림 20" descr="전자기기, 스크린샷이(가) 표시된 사진&#10;&#10;자동 생성된 설명">
            <a:extLst>
              <a:ext uri="{FF2B5EF4-FFF2-40B4-BE49-F238E27FC236}">
                <a16:creationId xmlns:a16="http://schemas.microsoft.com/office/drawing/2014/main" xmlns="" id="{62D52816-F4BD-4C0B-BA71-FE0BEB1C3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60287" y="4164236"/>
            <a:ext cx="3479188" cy="2569939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267C0AAF-B1B6-47ED-A76D-103179D4FB96}"/>
              </a:ext>
            </a:extLst>
          </p:cNvPr>
          <p:cNvSpPr txBox="1">
            <a:spLocks/>
          </p:cNvSpPr>
          <p:nvPr/>
        </p:nvSpPr>
        <p:spPr>
          <a:xfrm>
            <a:off x="4945213" y="2268438"/>
            <a:ext cx="2174034" cy="1922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04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회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3456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04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허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3456</a:t>
            </a:r>
          </a:p>
          <a:p>
            <a:pPr marL="342900" indent="-342900" algn="ctr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100%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BD4496A0-1488-43EF-B429-9EDFEDCFB2D6}"/>
              </a:ext>
            </a:extLst>
          </p:cNvPr>
          <p:cNvSpPr txBox="1">
            <a:spLocks/>
          </p:cNvSpPr>
          <p:nvPr/>
        </p:nvSpPr>
        <p:spPr>
          <a:xfrm>
            <a:off x="4592787" y="5305425"/>
            <a:ext cx="2865287" cy="1552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ㅇ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4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회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8436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04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허</a:t>
            </a:r>
            <a:r>
              <a:rPr lang="en-US" altLang="ko-KR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8436</a:t>
            </a:r>
          </a:p>
          <a:p>
            <a:pPr marL="342900" indent="-342900" algn="ctr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</a:t>
            </a: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100%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5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7929" y="953464"/>
            <a:ext cx="299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plate_backgrnd3.png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237929" y="4001464"/>
            <a:ext cx="299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plate_backgrnd4.png</a:t>
            </a:r>
            <a:endParaRPr lang="ko-KR" altLang="en-US" sz="1400" dirty="0"/>
          </a:p>
        </p:txBody>
      </p:sp>
      <p:sp>
        <p:nvSpPr>
          <p:cNvPr id="33" name="화살표: 오른쪽 14">
            <a:extLst>
              <a:ext uri="{FF2B5EF4-FFF2-40B4-BE49-F238E27FC236}">
                <a16:creationId xmlns:a16="http://schemas.microsoft.com/office/drawing/2014/main" xmlns="" id="{7B2F6EBD-5C07-40CE-93B4-015F5072C051}"/>
              </a:ext>
            </a:extLst>
          </p:cNvPr>
          <p:cNvSpPr/>
          <p:nvPr/>
        </p:nvSpPr>
        <p:spPr>
          <a:xfrm>
            <a:off x="5517222" y="1787704"/>
            <a:ext cx="1095859" cy="5019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14">
            <a:extLst>
              <a:ext uri="{FF2B5EF4-FFF2-40B4-BE49-F238E27FC236}">
                <a16:creationId xmlns:a16="http://schemas.microsoft.com/office/drawing/2014/main" xmlns="" id="{7B2F6EBD-5C07-40CE-93B4-015F5072C051}"/>
              </a:ext>
            </a:extLst>
          </p:cNvPr>
          <p:cNvSpPr/>
          <p:nvPr/>
        </p:nvSpPr>
        <p:spPr>
          <a:xfrm>
            <a:off x="5517222" y="4828855"/>
            <a:ext cx="1095859" cy="50199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C534D8C5-91A6-450C-83EA-1634BF1420B5}"/>
              </a:ext>
            </a:extLst>
          </p:cNvPr>
          <p:cNvSpPr txBox="1">
            <a:spLocks/>
          </p:cNvSpPr>
          <p:nvPr/>
        </p:nvSpPr>
        <p:spPr>
          <a:xfrm>
            <a:off x="579056" y="5905500"/>
            <a:ext cx="11043310" cy="952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car1.jpg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모델링을 </a:t>
            </a:r>
            <a:r>
              <a:rPr lang="ko-KR" altLang="en-US" sz="16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다시하여 중간 한글을 읽을 수 있도록 개선하였으나 숫자 정확도가 떨어짐 </a:t>
            </a:r>
            <a:endParaRPr lang="en-US" altLang="ko-KR" sz="16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</p:txBody>
      </p:sp>
      <p:pic>
        <p:nvPicPr>
          <p:cNvPr id="22" name="그림 21" descr="모니터이(가) 표시된 사진&#10;&#10;자동 생성된 설명">
            <a:extLst>
              <a:ext uri="{FF2B5EF4-FFF2-40B4-BE49-F238E27FC236}">
                <a16:creationId xmlns:a16="http://schemas.microsoft.com/office/drawing/2014/main" xmlns="" id="{594FBCEC-3875-4780-8027-AF289185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405" y="1230128"/>
            <a:ext cx="5015005" cy="46372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9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786190" y="50543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자동차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image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확인</a:t>
            </a:r>
            <a:r>
              <a:rPr lang="ko-KR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35" name="화살표: 오른쪽 14">
            <a:extLst>
              <a:ext uri="{FF2B5EF4-FFF2-40B4-BE49-F238E27FC236}">
                <a16:creationId xmlns:a16="http://schemas.microsoft.com/office/drawing/2014/main" xmlns="" id="{7B2F6EBD-5C07-40CE-93B4-015F5072C051}"/>
              </a:ext>
            </a:extLst>
          </p:cNvPr>
          <p:cNvSpPr/>
          <p:nvPr/>
        </p:nvSpPr>
        <p:spPr>
          <a:xfrm>
            <a:off x="5621997" y="3178354"/>
            <a:ext cx="1035978" cy="68879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모니터이(가) 표시된 사진&#10;&#10;자동 생성된 설명">
            <a:extLst>
              <a:ext uri="{FF2B5EF4-FFF2-40B4-BE49-F238E27FC236}">
                <a16:creationId xmlns:a16="http://schemas.microsoft.com/office/drawing/2014/main" xmlns="" id="{96E06764-B69B-4E3D-A3D6-AC1794A44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4786" y="1185750"/>
            <a:ext cx="5306714" cy="4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057400" y="962025"/>
            <a:ext cx="8229600" cy="48190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kor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  <a:sym typeface="Wingdings" pitchFamily="2" charset="2"/>
              </a:rPr>
              <a:t>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car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  <a:sym typeface="Wingdings" pitchFamily="2" charset="2"/>
              </a:rPr>
              <a:t>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car2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j-cs"/>
            </a:endParaRPr>
          </a:p>
        </p:txBody>
      </p:sp>
      <p:pic>
        <p:nvPicPr>
          <p:cNvPr id="3" name="내용 개체 틀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7084"/>
          <a:stretch/>
        </p:blipFill>
        <p:spPr>
          <a:xfrm>
            <a:off x="1666875" y="3173734"/>
            <a:ext cx="9144000" cy="17198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70"/>
          <a:stretch/>
        </p:blipFill>
        <p:spPr>
          <a:xfrm>
            <a:off x="1666875" y="4893568"/>
            <a:ext cx="9144000" cy="177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478"/>
          <a:stretch/>
        </p:blipFill>
        <p:spPr>
          <a:xfrm>
            <a:off x="1666875" y="1373535"/>
            <a:ext cx="9144000" cy="1808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7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자동차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image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확인</a:t>
            </a:r>
            <a:r>
              <a:rPr lang="ko-KR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7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자동차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image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확인</a:t>
            </a:r>
            <a:r>
              <a:rPr lang="ko-KR" altLang="ko-KR" dirty="0" smtClean="0"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3" name="내용 개체 틀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169"/>
          <a:stretch/>
        </p:blipFill>
        <p:spPr>
          <a:xfrm>
            <a:off x="1735578" y="2994597"/>
            <a:ext cx="8961037" cy="17645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646"/>
          <a:stretch/>
        </p:blipFill>
        <p:spPr>
          <a:xfrm>
            <a:off x="1733550" y="4794795"/>
            <a:ext cx="8963025" cy="20632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8734"/>
          <a:stretch/>
        </p:blipFill>
        <p:spPr>
          <a:xfrm>
            <a:off x="1733550" y="1266404"/>
            <a:ext cx="8963025" cy="1693988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2057400" y="962025"/>
            <a:ext cx="8229600" cy="48190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kor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  <a:sym typeface="Wingdings" pitchFamily="2" charset="2"/>
              </a:rPr>
              <a:t>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car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  <a:sym typeface="Wingdings" pitchFamily="2" charset="2"/>
              </a:rPr>
              <a:t>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j-cs"/>
              </a:rPr>
              <a:t> car2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D84A83A-2579-4E4F-A0D4-331EC2096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76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xmlns="" id="{7044B14A-76D2-45E1-BAF6-ABC34796CE65}"/>
              </a:ext>
            </a:extLst>
          </p:cNvPr>
          <p:cNvSpPr/>
          <p:nvPr/>
        </p:nvSpPr>
        <p:spPr>
          <a:xfrm rot="5400000" flipV="1">
            <a:off x="5359661" y="-10942"/>
            <a:ext cx="6858002" cy="687545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xmlns="" id="{57221D7D-17E9-4F4F-BC06-78BBB05E0883}"/>
              </a:ext>
            </a:extLst>
          </p:cNvPr>
          <p:cNvSpPr/>
          <p:nvPr/>
        </p:nvSpPr>
        <p:spPr>
          <a:xfrm flipH="1">
            <a:off x="0" y="20663"/>
            <a:ext cx="12192000" cy="6859109"/>
          </a:xfrm>
          <a:prstGeom prst="parallelogram">
            <a:avLst>
              <a:gd name="adj" fmla="val 82544"/>
            </a:avLst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CA5E55-FEA5-4AB8-A479-096145DE6760}"/>
              </a:ext>
            </a:extLst>
          </p:cNvPr>
          <p:cNvSpPr txBox="1"/>
          <p:nvPr/>
        </p:nvSpPr>
        <p:spPr>
          <a:xfrm>
            <a:off x="3289864" y="1297347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outline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BCAD11F4-0D1A-4C27-AD16-9E6D8C0600B8}"/>
              </a:ext>
            </a:extLst>
          </p:cNvPr>
          <p:cNvGrpSpPr/>
          <p:nvPr/>
        </p:nvGrpSpPr>
        <p:grpSpPr>
          <a:xfrm>
            <a:off x="2574585" y="940607"/>
            <a:ext cx="824492" cy="849571"/>
            <a:chOff x="6454318" y="1019226"/>
            <a:chExt cx="824492" cy="8495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7A252C4-5A68-441D-92C1-C9BC6FD19ABF}"/>
                </a:ext>
              </a:extLst>
            </p:cNvPr>
            <p:cNvSpPr txBox="1"/>
            <p:nvPr/>
          </p:nvSpPr>
          <p:spPr>
            <a:xfrm>
              <a:off x="6609336" y="1019226"/>
              <a:ext cx="6694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1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090DFFE7-AF48-40C0-9817-5C04E4112F7D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D9731D27-35A2-496F-BDD8-B905981541C3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8ED56689-9D2F-422D-BA84-BB1AE4040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CCA6AE4B-E95C-4CA7-B039-6B81A2A83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CDD57084-C209-4894-9FA4-6A2A5A047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ECF1ADB-117C-48BB-B2B4-16E4C2EE9CC8}"/>
              </a:ext>
            </a:extLst>
          </p:cNvPr>
          <p:cNvGrpSpPr/>
          <p:nvPr/>
        </p:nvGrpSpPr>
        <p:grpSpPr>
          <a:xfrm>
            <a:off x="3576348" y="2458169"/>
            <a:ext cx="802721" cy="849574"/>
            <a:chOff x="6454318" y="1019223"/>
            <a:chExt cx="802721" cy="8495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1D0E4E5-BE5D-4F42-AF7A-E2E718508932}"/>
                </a:ext>
              </a:extLst>
            </p:cNvPr>
            <p:cNvSpPr txBox="1"/>
            <p:nvPr/>
          </p:nvSpPr>
          <p:spPr>
            <a:xfrm>
              <a:off x="6587565" y="1019223"/>
              <a:ext cx="6694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2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6B019484-B86E-46E3-9496-65197A336332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xmlns="" id="{41E81EF3-C040-45FF-BC7D-F05255F01145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AAB30F21-AB20-4B96-9677-E41E23087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1167229C-7B09-4DF3-8EC0-2CC1F7812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7D0236C2-2508-4960-89D9-55B66D7A4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BE789416-7804-40B8-9004-352C342D1B18}"/>
              </a:ext>
            </a:extLst>
          </p:cNvPr>
          <p:cNvGrpSpPr/>
          <p:nvPr/>
        </p:nvGrpSpPr>
        <p:grpSpPr>
          <a:xfrm>
            <a:off x="4949574" y="3957760"/>
            <a:ext cx="802720" cy="838685"/>
            <a:chOff x="6454318" y="1030112"/>
            <a:chExt cx="802720" cy="8386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12A74CC-8C84-4B45-B980-08A69F3BE400}"/>
                </a:ext>
              </a:extLst>
            </p:cNvPr>
            <p:cNvSpPr txBox="1"/>
            <p:nvPr/>
          </p:nvSpPr>
          <p:spPr>
            <a:xfrm>
              <a:off x="6587564" y="1030112"/>
              <a:ext cx="6694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3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53F9ECAA-0985-4A29-A0BB-97A335A8F8FF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B96D5CB6-963F-459B-8D52-5DFBBFFAA772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D3B89560-6B5A-4771-9C65-6DDD133F1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xmlns="" id="{35236007-83EB-4CC3-B07C-93C1CD537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xmlns="" id="{4BAD68E4-4B98-4D88-BD31-E86D5838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4DD5044-58AD-4466-B2F4-5747E04D0D7A}"/>
              </a:ext>
            </a:extLst>
          </p:cNvPr>
          <p:cNvGrpSpPr/>
          <p:nvPr/>
        </p:nvGrpSpPr>
        <p:grpSpPr>
          <a:xfrm>
            <a:off x="6689482" y="5334072"/>
            <a:ext cx="802720" cy="849571"/>
            <a:chOff x="6454318" y="1019226"/>
            <a:chExt cx="802720" cy="84957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2185A2B8-A354-44C5-8DC5-0EEB40A6DFF6}"/>
                </a:ext>
              </a:extLst>
            </p:cNvPr>
            <p:cNvSpPr txBox="1"/>
            <p:nvPr/>
          </p:nvSpPr>
          <p:spPr>
            <a:xfrm>
              <a:off x="6587564" y="1019226"/>
              <a:ext cx="6694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>
                      <a:lumMod val="9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4</a:t>
              </a:r>
              <a:endParaRPr lang="ko-KR" altLang="en-US" sz="4400" dirty="0">
                <a:solidFill>
                  <a:schemeClr val="bg1">
                    <a:lumMod val="9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A22582A0-F5B8-48EF-84F8-CFC4C0E2A2B2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158F2EE5-C5AA-4B10-8A9F-034EE3A0AE50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2078A20A-94C7-4223-A17C-DB22C77B5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xmlns="" id="{44B4F287-2705-4BD5-8000-1A50F3F0A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xmlns="" id="{13545E8B-2E23-4325-8F38-0E7EB75DA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DC79EA35-01F1-427A-9D5B-2EC04A347EAC}"/>
              </a:ext>
            </a:extLst>
          </p:cNvPr>
          <p:cNvGrpSpPr/>
          <p:nvPr/>
        </p:nvGrpSpPr>
        <p:grpSpPr>
          <a:xfrm>
            <a:off x="1026823" y="122758"/>
            <a:ext cx="3149600" cy="400110"/>
            <a:chOff x="830620" y="476497"/>
            <a:chExt cx="3149600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D7D2FBD-C3F6-4E34-B87E-55A18C6C2A9A}"/>
                </a:ext>
              </a:extLst>
            </p:cNvPr>
            <p:cNvSpPr txBox="1"/>
            <p:nvPr/>
          </p:nvSpPr>
          <p:spPr>
            <a:xfrm>
              <a:off x="830620" y="476497"/>
              <a:ext cx="314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  <a:cs typeface="한국외대체 L" pitchFamily="18" charset="-127"/>
                </a:rPr>
                <a:t>Contents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  <a:cs typeface="한국외대체 L" pitchFamily="18" charset="-127"/>
              </a:endParaRPr>
            </a:p>
          </p:txBody>
        </p:sp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xmlns="" id="{963D969F-87BF-4D86-95EE-C6BF389125E4}"/>
                </a:ext>
              </a:extLst>
            </p:cNvPr>
            <p:cNvSpPr/>
            <p:nvPr/>
          </p:nvSpPr>
          <p:spPr>
            <a:xfrm>
              <a:off x="2136301" y="497980"/>
              <a:ext cx="322466" cy="323989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endParaRPr>
            </a:p>
          </p:txBody>
        </p:sp>
        <p:sp>
          <p:nvSpPr>
            <p:cNvPr id="48" name="화살표: 갈매기형 수장 47">
              <a:extLst>
                <a:ext uri="{FF2B5EF4-FFF2-40B4-BE49-F238E27FC236}">
                  <a16:creationId xmlns:a16="http://schemas.microsoft.com/office/drawing/2014/main" xmlns="" id="{8BD2637D-EA29-4F9D-B145-7A470248D8E2}"/>
                </a:ext>
              </a:extLst>
            </p:cNvPr>
            <p:cNvSpPr/>
            <p:nvPr/>
          </p:nvSpPr>
          <p:spPr>
            <a:xfrm>
              <a:off x="2399404" y="497980"/>
              <a:ext cx="322466" cy="323989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BCA5E55-FEA5-4AB8-A479-096145DE6760}"/>
              </a:ext>
            </a:extLst>
          </p:cNvPr>
          <p:cNvSpPr txBox="1"/>
          <p:nvPr/>
        </p:nvSpPr>
        <p:spPr>
          <a:xfrm>
            <a:off x="4302236" y="2821347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번호판 종류 및 한글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training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BCA5E55-FEA5-4AB8-A479-096145DE6760}"/>
              </a:ext>
            </a:extLst>
          </p:cNvPr>
          <p:cNvSpPr txBox="1"/>
          <p:nvPr/>
        </p:nvSpPr>
        <p:spPr>
          <a:xfrm>
            <a:off x="5641179" y="4356233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plate.zip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결과화면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BCA5E55-FEA5-4AB8-A479-096145DE6760}"/>
              </a:ext>
            </a:extLst>
          </p:cNvPr>
          <p:cNvSpPr txBox="1"/>
          <p:nvPr/>
        </p:nvSpPr>
        <p:spPr>
          <a:xfrm>
            <a:off x="7350217" y="5706062"/>
            <a:ext cx="326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자동차 </a:t>
            </a:r>
            <a:r>
              <a:rPr lang="en-US" altLang="ko-KR" dirty="0" smtClean="0"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image </a:t>
            </a:r>
            <a:r>
              <a:rPr lang="ko-KR" altLang="en-US" dirty="0" smtClean="0"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정확도 확인</a:t>
            </a:r>
            <a:r>
              <a:rPr lang="ko-KR" altLang="ko-KR" dirty="0" smtClean="0"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</a:t>
            </a:r>
            <a:endParaRPr lang="ko-KR" altLang="en-US" dirty="0" smtClean="0"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296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95450" y="1352550"/>
            <a:ext cx="9144000" cy="4324350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outline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57199" y="1762125"/>
            <a:ext cx="113538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(1)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Tesseract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한글인식 성능 높이기 위한 학습방법 및 모델링 만들어 적용</a:t>
            </a:r>
          </a:p>
          <a:p>
            <a:pPr marL="228600" marR="0" lvl="0" indent="-228600" algn="ctr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  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sym typeface="Wingdings" pitchFamily="2" charset="2"/>
              </a:rPr>
              <a:t>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번호판에 사용되는 한글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70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개 우선 학습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</a:endParaRPr>
          </a:p>
          <a:p>
            <a:pPr marL="685800" marR="0" lvl="1" indent="-228600" algn="ctr" defTabSz="914400" rtl="0" eaLnBrk="1" fontAlgn="auto" latinLnBrk="1" hangingPunct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		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sym typeface="Wingdings" pitchFamily="2" charset="2"/>
              </a:rPr>
              <a:t>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모델링 만든 후 첨부의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plate1~plate7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에 우선 적용해서 정확도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개선여부 확인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</a:endParaRPr>
          </a:p>
          <a:p>
            <a:pPr marL="685800" marR="0" lvl="1" indent="-228600" algn="ctr" defTabSz="914400" rtl="0" eaLnBrk="1" fontAlgn="auto" latinLnBrk="1" hangingPunct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(2)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plate_backgrnd1.png ~ plate_backgrnd4.png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</a:rPr>
              <a:t>를 인식해보기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번호판 종류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837975" y="1366405"/>
          <a:ext cx="9178368" cy="4784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695"/>
                <a:gridCol w="1724533"/>
                <a:gridCol w="5682140"/>
              </a:tblGrid>
              <a:tr h="8245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차량용도</a:t>
                      </a:r>
                      <a:endParaRPr lang="ko-KR" altLang="en-US" sz="1600" b="1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한글</a:t>
                      </a:r>
                      <a:endParaRPr lang="ko-KR" altLang="en-US" sz="1600" b="1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4856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비 사업용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가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나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다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라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마</a:t>
                      </a:r>
                      <a:endParaRPr lang="en-US" altLang="ko-KR" sz="1600" dirty="0" smtClean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거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너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더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err="1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러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머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err="1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버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서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어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저</a:t>
                      </a:r>
                      <a:endParaRPr lang="en-US" altLang="ko-KR" sz="1600" dirty="0" smtClean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고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노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도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로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모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보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소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오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조</a:t>
                      </a:r>
                      <a:endParaRPr lang="en-US" altLang="ko-KR" sz="1600" dirty="0" smtClean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구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누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두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err="1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루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무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부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수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우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주</a:t>
                      </a:r>
                      <a:endParaRPr lang="en-US" altLang="ko-KR" sz="1600" dirty="0" smtClean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총 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32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가지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2458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사업용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택시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버스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바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사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아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자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245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택배 차량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배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245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대여 차량</a:t>
                      </a:r>
                      <a:endParaRPr lang="en-US" altLang="ko-KR" sz="1600" dirty="0" smtClean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렌터카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)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하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허</a:t>
                      </a:r>
                      <a:r>
                        <a:rPr lang="en-US" altLang="ko-KR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·</a:t>
                      </a:r>
                      <a:r>
                        <a:rPr lang="ko-KR" altLang="en-US" sz="1600" dirty="0" smtClean="0">
                          <a:latin typeface="Yoon 윤고딕 520_TT" pitchFamily="18" charset="-127"/>
                          <a:ea typeface="Yoon 윤고딕 520_TT" pitchFamily="18" charset="-127"/>
                        </a:rPr>
                        <a:t>호</a:t>
                      </a:r>
                      <a:endParaRPr lang="ko-KR" altLang="en-US" sz="1600" dirty="0">
                        <a:latin typeface="Yoon 윤고딕 520_TT" pitchFamily="18" charset="-127"/>
                        <a:ea typeface="Yoon 윤고딕 520_TT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09921" y="6175254"/>
            <a:ext cx="32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2007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년부터 적용된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승용차 번호판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023" y="4095722"/>
            <a:ext cx="2941988" cy="206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0654" y="5077516"/>
            <a:ext cx="2934241" cy="68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7584" y="4130058"/>
            <a:ext cx="2643188" cy="195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30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번호판 종류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6865" y="1232368"/>
            <a:ext cx="2825163" cy="193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TextBox 39"/>
          <p:cNvSpPr txBox="1"/>
          <p:nvPr/>
        </p:nvSpPr>
        <p:spPr>
          <a:xfrm>
            <a:off x="647701" y="3265555"/>
            <a:ext cx="326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~1995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년까지 적용된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자가용 승용차 번호판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45331" y="1327696"/>
            <a:ext cx="2537212" cy="175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4528786" y="3287326"/>
            <a:ext cx="304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~1995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년까지 적용된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자가용 승합차 번호판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11496" y="1449400"/>
            <a:ext cx="2811676" cy="167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43"/>
          <p:cNvSpPr txBox="1"/>
          <p:nvPr/>
        </p:nvSpPr>
        <p:spPr>
          <a:xfrm>
            <a:off x="7930243" y="3276600"/>
            <a:ext cx="367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~2006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년까지 적용된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 자가용 승용차 번호판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87264" y="6175254"/>
            <a:ext cx="32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</a:rPr>
              <a:t>2007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년부터 적용된</a:t>
            </a:r>
            <a:endParaRPr lang="en-US" altLang="ko-KR" sz="1400" dirty="0" smtClean="0">
              <a:latin typeface="Yoon 윤고딕 520_TT" pitchFamily="18" charset="-127"/>
              <a:ea typeface="Yoon 윤고딕 520_TT" pitchFamily="18" charset="-127"/>
            </a:endParaRPr>
          </a:p>
          <a:p>
            <a:pPr algn="ctr"/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</a:rPr>
              <a:t>승용차 번호판 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121064" y="6316772"/>
            <a:ext cx="327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Yoon 윤고딕 520_TT" pitchFamily="18" charset="-127"/>
                <a:ea typeface="Yoon 윤고딕 520_TT" pitchFamily="18" charset="-127"/>
              </a:rPr>
              <a:t>사업용 불도저 번호판</a:t>
            </a:r>
            <a:endParaRPr lang="ko-KR" altLang="en-US" sz="1400" dirty="0"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training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F94A198-86F5-48F1-A92B-F808CED8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31945" y="446315"/>
            <a:ext cx="1911805" cy="6054048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246289" y="1137558"/>
            <a:ext cx="6154511" cy="478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학습방법 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tesseract OCR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을 활용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 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메모장에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학습시킬 </a:t>
            </a:r>
            <a:r>
              <a:rPr lang="ko-KR" altLang="en-US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단어입력</a:t>
            </a:r>
            <a:endParaRPr lang="en-US" altLang="ko-KR" sz="1400" dirty="0">
              <a:latin typeface="Yoon 윤고딕 520_TT" pitchFamily="18" charset="-127"/>
              <a:ea typeface="Yoon 윤고딕 520_TT" pitchFamily="18" charset="-127"/>
              <a:cs typeface="Malgun Gothic Semilight" panose="020B0502040204020203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      </a:t>
            </a:r>
            <a:r>
              <a:rPr lang="en-US" altLang="ko-KR" sz="1400" dirty="0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  <a:sym typeface="Wingdings" pitchFamily="2" charset="2"/>
              </a:rPr>
              <a:t> </a:t>
            </a:r>
            <a:r>
              <a:rPr lang="en-US" altLang="ko-KR" sz="1400" dirty="0" err="1" smtClean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jTessBoxEditor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를 통해 </a:t>
            </a:r>
            <a:r>
              <a:rPr lang="en-US" altLang="ko-KR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TRAINEDDATA </a:t>
            </a:r>
            <a:r>
              <a:rPr lang="ko-KR" altLang="en-US" sz="1400" dirty="0">
                <a:latin typeface="Yoon 윤고딕 520_TT" pitchFamily="18" charset="-127"/>
                <a:ea typeface="Yoon 윤고딕 520_TT" pitchFamily="18" charset="-127"/>
                <a:cs typeface="Malgun Gothic Semilight" panose="020B0502040204020203" pitchFamily="34" charset="-127"/>
              </a:rPr>
              <a:t>파일 생성 </a:t>
            </a:r>
          </a:p>
        </p:txBody>
      </p:sp>
      <p:pic>
        <p:nvPicPr>
          <p:cNvPr id="32" name="그림 31" descr="벽이(가) 표시된 사진&#10;&#10;자동 생성된 설명">
            <a:extLst>
              <a:ext uri="{FF2B5EF4-FFF2-40B4-BE49-F238E27FC236}">
                <a16:creationId xmlns:a16="http://schemas.microsoft.com/office/drawing/2014/main" xmlns="" id="{3E1616E8-EAAC-4232-BDC4-BFB61427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6046" y="490574"/>
            <a:ext cx="1522203" cy="58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training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1333500"/>
            <a:ext cx="2225675" cy="440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5801" y="1482725"/>
            <a:ext cx="2681306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7490" y="1319215"/>
            <a:ext cx="2191906" cy="426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10676" y="1333500"/>
            <a:ext cx="236294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3744184" y="6231668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training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할 한글 문자 </a:t>
            </a:r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set ( UTF-8) 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 </a:t>
            </a:r>
            <a:endParaRPr lang="ko-KR" altLang="en-US" sz="1600" dirty="0">
              <a:latin typeface="Yoon 윤고딕 530_TT" pitchFamily="18" charset="-127"/>
              <a:ea typeface="Yoon 윤고딕 530_TT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787757" y="6596009"/>
            <a:ext cx="3215812" cy="158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9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training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3277456" y="6231668"/>
            <a:ext cx="6657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그림파일</a:t>
            </a:r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(tiff)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를 만들고</a:t>
            </a:r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, box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file 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생성 및 </a:t>
            </a:r>
            <a:r>
              <a:rPr lang="en-US" altLang="ko-KR" sz="1600" dirty="0" err="1" smtClean="0">
                <a:latin typeface="Yoon 윤고딕 530_TT" pitchFamily="18" charset="-127"/>
                <a:ea typeface="Yoon 윤고딕 530_TT" pitchFamily="18" charset="-127"/>
              </a:rPr>
              <a:t>BoxEditor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에서 </a:t>
            </a:r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box </a:t>
            </a:r>
            <a:r>
              <a:rPr lang="ko-KR" altLang="en-US" sz="1600" dirty="0" smtClean="0">
                <a:latin typeface="Yoon 윤고딕 530_TT" pitchFamily="18" charset="-127"/>
                <a:ea typeface="Yoon 윤고딕 530_TT" pitchFamily="18" charset="-127"/>
              </a:rPr>
              <a:t>수정</a:t>
            </a:r>
            <a:endParaRPr lang="ko-KR" altLang="en-US" sz="1600" dirty="0">
              <a:latin typeface="Yoon 윤고딕 530_TT" pitchFamily="18" charset="-127"/>
              <a:ea typeface="Yoon 윤고딕 530_TT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575406" y="6575461"/>
            <a:ext cx="6102850" cy="2054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931" r="25468" b="2124"/>
          <a:stretch/>
        </p:blipFill>
        <p:spPr>
          <a:xfrm>
            <a:off x="4041627" y="833171"/>
            <a:ext cx="2673625" cy="525313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841"/>
          <a:stretch/>
        </p:blipFill>
        <p:spPr>
          <a:xfrm>
            <a:off x="2093732" y="1189436"/>
            <a:ext cx="1778771" cy="482396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7541"/>
          <a:stretch/>
        </p:blipFill>
        <p:spPr>
          <a:xfrm>
            <a:off x="253144" y="1113595"/>
            <a:ext cx="1649287" cy="4947292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9629" y="592156"/>
            <a:ext cx="2610171" cy="1516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F6C5F01-9FE8-402E-9FB6-A8B5F108F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4347" y="2156733"/>
            <a:ext cx="3808389" cy="39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3277456" y="6231668"/>
            <a:ext cx="6657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Yoon 윤고딕 530_TT" pitchFamily="18" charset="-127"/>
                <a:ea typeface="Yoon 윤고딕 530_TT" pitchFamily="18" charset="-127"/>
              </a:rPr>
              <a:t>Training Completed</a:t>
            </a:r>
            <a:endParaRPr lang="ko-KR" altLang="en-US" sz="1600" dirty="0">
              <a:latin typeface="Yoon 윤고딕 530_TT" pitchFamily="18" charset="-127"/>
              <a:ea typeface="Yoon 윤고딕 530_TT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575406" y="6575461"/>
            <a:ext cx="6102850" cy="20548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644" r="29508"/>
          <a:stretch/>
        </p:blipFill>
        <p:spPr>
          <a:xfrm>
            <a:off x="3665026" y="549008"/>
            <a:ext cx="5488499" cy="5540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한글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training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6138" y="4962525"/>
            <a:ext cx="4638675" cy="628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2529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446</Words>
  <Application>Microsoft Office PowerPoint</Application>
  <PresentationFormat>사용자 지정</PresentationFormat>
  <Paragraphs>168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굴림</vt:lpstr>
      <vt:lpstr>Arial</vt:lpstr>
      <vt:lpstr>맑은 고딕</vt:lpstr>
      <vt:lpstr>한국외대체 L</vt:lpstr>
      <vt:lpstr>Yoon 윤고딕 520_TT</vt:lpstr>
      <vt:lpstr>-윤고딕350</vt:lpstr>
      <vt:lpstr>Malgun Gothic Semilight</vt:lpstr>
      <vt:lpstr>Wingdings</vt:lpstr>
      <vt:lpstr>Yoon 윤고딕 530_TT</vt:lpstr>
      <vt:lpstr>Symbol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보미 최</dc:creator>
  <cp:lastModifiedBy>이수진</cp:lastModifiedBy>
  <cp:revision>25</cp:revision>
  <dcterms:created xsi:type="dcterms:W3CDTF">2019-06-05T13:46:19Z</dcterms:created>
  <dcterms:modified xsi:type="dcterms:W3CDTF">2019-07-15T06:46:12Z</dcterms:modified>
</cp:coreProperties>
</file>